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83" r:id="rId6"/>
    <p:sldId id="292" r:id="rId7"/>
    <p:sldId id="291" r:id="rId8"/>
    <p:sldId id="293" r:id="rId9"/>
    <p:sldId id="284" r:id="rId10"/>
    <p:sldId id="297" r:id="rId11"/>
    <p:sldId id="29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2" autoAdjust="0"/>
    <p:restoredTop sz="94574" autoAdjust="0"/>
  </p:normalViewPr>
  <p:slideViewPr>
    <p:cSldViewPr snapToGrid="0">
      <p:cViewPr varScale="1">
        <p:scale>
          <a:sx n="107" d="100"/>
          <a:sy n="107" d="100"/>
        </p:scale>
        <p:origin x="138" y="19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sv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7/31/2019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7260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13996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28349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5328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14757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3075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79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F8443E-0D06-4057-933B-C87E884C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FIRST UP</a:t>
            </a:r>
            <a:b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CONSULTANTS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72" r:id="rId13"/>
    <p:sldLayoutId id="2147483666" r:id="rId14"/>
    <p:sldLayoutId id="2147483667" r:id="rId15"/>
    <p:sldLayoutId id="2147483668" r:id="rId16"/>
    <p:sldLayoutId id="2147483673" r:id="rId17"/>
    <p:sldLayoutId id="2147483675" r:id="rId18"/>
    <p:sldLayoutId id="2147483669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file:///\\100.30.8.166" TargetMode="External"/><Relationship Id="rId2" Type="http://schemas.openxmlformats.org/officeDocument/2006/relationships/hyperlink" Target="https://confluence.forge.avaya.com/display/OUTREACH/Automation+DevOps+Knowledge+Training+Series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9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4845" y="1882889"/>
            <a:ext cx="6798250" cy="1674470"/>
          </a:xfrm>
        </p:spPr>
        <p:txBody>
          <a:bodyPr/>
          <a:lstStyle/>
          <a:p>
            <a:r>
              <a:rPr lang="en-US" dirty="0" smtClean="0"/>
              <a:t>POM Automation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1453" y="4971010"/>
            <a:ext cx="3090613" cy="904817"/>
          </a:xfrm>
        </p:spPr>
        <p:txBody>
          <a:bodyPr/>
          <a:lstStyle/>
          <a:p>
            <a:r>
              <a:rPr lang="en-US" dirty="0" smtClean="0"/>
              <a:t>Thuy Nguyen</a:t>
            </a:r>
          </a:p>
          <a:p>
            <a:r>
              <a:rPr lang="en-US" dirty="0" smtClean="0"/>
              <a:t>ntthuy1@tma.com.vn</a:t>
            </a:r>
            <a:endParaRPr lang="en-US" dirty="0"/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854" y="1873250"/>
            <a:ext cx="4891631" cy="2445500"/>
          </a:xfrm>
        </p:spPr>
        <p:txBody>
          <a:bodyPr/>
          <a:lstStyle/>
          <a:p>
            <a:pPr marL="342900" indent="-342900" algn="just">
              <a:buAutoNum type="arabicPeriod"/>
            </a:pPr>
            <a:r>
              <a:rPr lang="en-US" dirty="0" smtClean="0"/>
              <a:t>POM – Page Object Model design pattern or framework</a:t>
            </a:r>
          </a:p>
          <a:p>
            <a:pPr marL="342900" indent="-342900" algn="just">
              <a:buAutoNum type="arabicPeriod"/>
            </a:pPr>
            <a:r>
              <a:rPr lang="en-US" dirty="0" smtClean="0"/>
              <a:t>Pre-requisites</a:t>
            </a:r>
          </a:p>
          <a:p>
            <a:pPr marL="342900" indent="-342900" algn="just">
              <a:buAutoNum type="arabicPeriod"/>
            </a:pPr>
            <a:endParaRPr lang="en-US" dirty="0"/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530686" y="718983"/>
            <a:ext cx="5184913" cy="432000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561" y="2859430"/>
            <a:ext cx="6213563" cy="2304978"/>
          </a:xfrm>
        </p:spPr>
        <p:txBody>
          <a:bodyPr/>
          <a:lstStyle/>
          <a:p>
            <a:pPr marL="342900" indent="-342900" algn="just">
              <a:buAutoNum type="arabicPeriod"/>
            </a:pPr>
            <a:r>
              <a:rPr lang="en-US" sz="4000" dirty="0" smtClean="0"/>
              <a:t> POM </a:t>
            </a:r>
            <a:r>
              <a:rPr lang="en-US" sz="4000" dirty="0"/>
              <a:t>– Page Object Model design pattern or framework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68229" y="3972370"/>
            <a:ext cx="2456210" cy="1192038"/>
          </a:xfrm>
        </p:spPr>
        <p:txBody>
          <a:bodyPr/>
          <a:lstStyle/>
          <a:p>
            <a:r>
              <a:rPr lang="en-US" dirty="0" smtClean="0"/>
              <a:t>POM Automation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POM </a:t>
            </a:r>
            <a:r>
              <a:rPr lang="en-US" dirty="0"/>
              <a:t>– Page Object 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43906"/>
            <a:ext cx="7128193" cy="393364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spcBef>
                <a:spcPts val="1800"/>
              </a:spcBef>
            </a:pPr>
            <a:r>
              <a:rPr lang="en-US" dirty="0"/>
              <a:t> </a:t>
            </a:r>
            <a:r>
              <a:rPr lang="en-US" b="1" dirty="0"/>
              <a:t>P</a:t>
            </a:r>
            <a:r>
              <a:rPr lang="en-US" dirty="0"/>
              <a:t>age – Application Page </a:t>
            </a:r>
          </a:p>
          <a:p>
            <a:pPr>
              <a:spcBef>
                <a:spcPts val="1800"/>
              </a:spcBef>
            </a:pPr>
            <a:r>
              <a:rPr lang="en-US" b="1" dirty="0"/>
              <a:t>O</a:t>
            </a:r>
            <a:r>
              <a:rPr lang="en-US" dirty="0"/>
              <a:t>bject – An object has a state and </a:t>
            </a:r>
            <a:r>
              <a:rPr lang="en-US" b="1" dirty="0"/>
              <a:t>behavior </a:t>
            </a:r>
            <a:endParaRPr lang="en-US" dirty="0"/>
          </a:p>
          <a:p>
            <a:pPr>
              <a:spcBef>
                <a:spcPts val="1800"/>
              </a:spcBef>
            </a:pPr>
            <a:r>
              <a:rPr lang="en-US" b="1" dirty="0"/>
              <a:t>M</a:t>
            </a:r>
            <a:r>
              <a:rPr lang="en-US" dirty="0"/>
              <a:t>odel - a thing used as an example to follow or </a:t>
            </a:r>
            <a:r>
              <a:rPr lang="en-US" b="1" dirty="0"/>
              <a:t>replicate</a:t>
            </a:r>
            <a:endParaRPr lang="en-US" dirty="0"/>
          </a:p>
        </p:txBody>
      </p:sp>
      <p:pic>
        <p:nvPicPr>
          <p:cNvPr id="19" name="Picture Placeholder 18" descr="decorative element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067C8F-5267-7147-B398-AD99FAB410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18" y="3332393"/>
            <a:ext cx="6713800" cy="1318146"/>
          </a:xfrm>
        </p:spPr>
        <p:txBody>
          <a:bodyPr/>
          <a:lstStyle/>
          <a:p>
            <a:pPr algn="just"/>
            <a:r>
              <a:rPr lang="en-US" sz="5400" dirty="0" smtClean="0"/>
              <a:t>2. Pre-requisites</a:t>
            </a:r>
            <a:endParaRPr lang="en-US" sz="54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3603135"/>
            <a:ext cx="2456210" cy="1192038"/>
          </a:xfrm>
        </p:spPr>
        <p:txBody>
          <a:bodyPr/>
          <a:lstStyle/>
          <a:p>
            <a:r>
              <a:rPr lang="en-US" dirty="0" smtClean="0"/>
              <a:t>POM Automation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Pre-requisites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865852"/>
            <a:ext cx="5262218" cy="3869929"/>
          </a:xfrm>
        </p:spPr>
        <p:txBody>
          <a:bodyPr/>
          <a:lstStyle/>
          <a:p>
            <a:r>
              <a:rPr lang="en-US" dirty="0" smtClean="0"/>
              <a:t>POM </a:t>
            </a:r>
            <a:r>
              <a:rPr lang="en-US" dirty="0" err="1" smtClean="0"/>
              <a:t>Git+bitbucket</a:t>
            </a:r>
            <a:endParaRPr lang="en-US" dirty="0" smtClean="0"/>
          </a:p>
          <a:p>
            <a:r>
              <a:rPr lang="en-US" dirty="0" smtClean="0"/>
              <a:t>Eclipse</a:t>
            </a:r>
          </a:p>
          <a:p>
            <a:r>
              <a:rPr lang="en-US" dirty="0" smtClean="0"/>
              <a:t>Java </a:t>
            </a:r>
            <a:r>
              <a:rPr lang="en-US" dirty="0"/>
              <a:t>language (w3schools.com)</a:t>
            </a:r>
            <a:endParaRPr lang="en-US" dirty="0" smtClean="0"/>
          </a:p>
          <a:p>
            <a:r>
              <a:rPr lang="en-US" dirty="0" smtClean="0"/>
              <a:t>Maven installed</a:t>
            </a:r>
          </a:p>
          <a:p>
            <a:r>
              <a:rPr lang="en-US" dirty="0" smtClean="0"/>
              <a:t>Selenium basic knowledge</a:t>
            </a:r>
          </a:p>
          <a:p>
            <a:r>
              <a:rPr lang="en-US" dirty="0" err="1" smtClean="0"/>
              <a:t>TestNG</a:t>
            </a:r>
            <a:r>
              <a:rPr lang="en-US" dirty="0" smtClean="0"/>
              <a:t> installed</a:t>
            </a:r>
          </a:p>
          <a:p>
            <a:r>
              <a:rPr lang="en-US" dirty="0" smtClean="0"/>
              <a:t>Firefox browser ver.33.0</a:t>
            </a:r>
          </a:p>
          <a:p>
            <a:r>
              <a:rPr lang="en-US" dirty="0" smtClean="0"/>
              <a:t>Proactive Outreach Manager (POM) knowledge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2" name="Picture Placeholder 17" descr="decorative element">
            <a:extLst>
              <a:ext uri="{FF2B5EF4-FFF2-40B4-BE49-F238E27FC236}">
                <a16:creationId xmlns:a16="http://schemas.microsoft.com/office/drawing/2014/main" id="{1737DA0F-B2C4-4840-AACC-FCCC344DDFE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99200" y="432000"/>
            <a:ext cx="5472113" cy="575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Pre-requisites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865852"/>
            <a:ext cx="5262218" cy="3869929"/>
          </a:xfrm>
        </p:spPr>
        <p:txBody>
          <a:bodyPr/>
          <a:lstStyle/>
          <a:p>
            <a:r>
              <a:rPr lang="en-US" dirty="0"/>
              <a:t>POM Automation Framework </a:t>
            </a:r>
            <a:r>
              <a:rPr lang="en-US" dirty="0" smtClean="0"/>
              <a:t>Demo-1: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confluence.forge.avaya.com/display/OUTREACH/Automation+DevOps+Knowledge+Training+Series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Sharing</a:t>
            </a:r>
            <a:r>
              <a:rPr lang="en-US" dirty="0" smtClean="0"/>
              <a:t>: </a:t>
            </a:r>
            <a:r>
              <a:rPr lang="en-US" dirty="0" smtClean="0">
                <a:hlinkClick r:id="rId3" action="ppaction://hlinkfile"/>
              </a:rPr>
              <a:t>\\100.30.8.166</a:t>
            </a:r>
            <a:r>
              <a:rPr lang="en-US" dirty="0" smtClean="0"/>
              <a:t> (</a:t>
            </a:r>
            <a:r>
              <a:rPr lang="en-US" smtClean="0"/>
              <a:t>admin/1_Abc_123</a:t>
            </a:r>
            <a:r>
              <a:rPr lang="en-US" smtClean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2" name="Picture Placeholder 17" descr="decorative element">
            <a:extLst>
              <a:ext uri="{FF2B5EF4-FFF2-40B4-BE49-F238E27FC236}">
                <a16:creationId xmlns:a16="http://schemas.microsoft.com/office/drawing/2014/main" id="{1737DA0F-B2C4-4840-AACC-FCCC344DDFE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99200" y="432000"/>
            <a:ext cx="5472113" cy="575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585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Thuy Nguyen</a:t>
            </a:r>
            <a:endParaRPr lang="en-US" dirty="0"/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ntthuy1@tma.com.vn</a:t>
            </a:r>
            <a:endParaRPr lang="en-US" dirty="0"/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FIRST UP</a:t>
            </a:r>
            <a:br>
              <a:rPr lang="en-US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dirty="0">
                <a:latin typeface="Corbel" panose="020B0503020204020204" pitchFamily="34" charset="0"/>
              </a:rPr>
              <a:t>CONSULTANTS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C84B30EC-0085-4B02-B549-85261AA7A7FD}" vid="{B38EAA63-7B49-47D5-A9B8-CCF1CC9145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19935D-ADE6-42ED-B568-839405AD6AB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E1D8AE1-AF50-4238-9545-788684540AB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B15BD18-190D-4514-9BDF-0746D033B5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color presentation</Template>
  <TotalTime>0</TotalTime>
  <Words>131</Words>
  <Application>Microsoft Office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Corbel</vt:lpstr>
      <vt:lpstr>Times New Roman</vt:lpstr>
      <vt:lpstr>Office Theme</vt:lpstr>
      <vt:lpstr>POM Automation</vt:lpstr>
      <vt:lpstr>Agenda</vt:lpstr>
      <vt:lpstr> POM – Page Object Model design pattern or framework</vt:lpstr>
      <vt:lpstr>1. POM – Page Object Model</vt:lpstr>
      <vt:lpstr>2. Pre-requisites</vt:lpstr>
      <vt:lpstr>2. Pre-requisites</vt:lpstr>
      <vt:lpstr>2. Pre-requisites</vt:lpstr>
      <vt:lpstr>THANK YOU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2019-07-26T04:08:05Z</dcterms:created>
  <dcterms:modified xsi:type="dcterms:W3CDTF">2019-07-31T02:28:18Z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